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3" r:id="rId1"/>
  </p:sldMasterIdLst>
  <p:notesMasterIdLst>
    <p:notesMasterId r:id="rId22"/>
  </p:notesMasterIdLst>
  <p:sldIdLst>
    <p:sldId id="256" r:id="rId2"/>
    <p:sldId id="540" r:id="rId3"/>
    <p:sldId id="549" r:id="rId4"/>
    <p:sldId id="548" r:id="rId5"/>
    <p:sldId id="543" r:id="rId6"/>
    <p:sldId id="545" r:id="rId7"/>
    <p:sldId id="546" r:id="rId8"/>
    <p:sldId id="551" r:id="rId9"/>
    <p:sldId id="552" r:id="rId10"/>
    <p:sldId id="553" r:id="rId11"/>
    <p:sldId id="558" r:id="rId12"/>
    <p:sldId id="554" r:id="rId13"/>
    <p:sldId id="555" r:id="rId14"/>
    <p:sldId id="556" r:id="rId15"/>
    <p:sldId id="561" r:id="rId16"/>
    <p:sldId id="557" r:id="rId17"/>
    <p:sldId id="560" r:id="rId18"/>
    <p:sldId id="559" r:id="rId19"/>
    <p:sldId id="547" r:id="rId20"/>
    <p:sldId id="56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BACF"/>
    <a:srgbClr val="A32D1D"/>
    <a:srgbClr val="9E2522"/>
    <a:srgbClr val="AC1414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24" autoAdjust="0"/>
    <p:restoredTop sz="85166" autoAdjust="0"/>
  </p:normalViewPr>
  <p:slideViewPr>
    <p:cSldViewPr snapToGrid="0">
      <p:cViewPr>
        <p:scale>
          <a:sx n="100" d="100"/>
          <a:sy n="100" d="100"/>
        </p:scale>
        <p:origin x="708" y="31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065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069DD-6D4F-3884-E2DF-F35B31BBE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C15A742-7937-3D41-7CF8-04AEA2754F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B0D290-A829-C3B5-042A-5FC95FEAB9F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61441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4F68D-EFC4-4F0F-8813-974DE3C10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63CDA17-99C0-3D70-24C9-5B45140237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D4A8C9-F33F-E691-A897-22AB9B1A4207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98939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8FF9D9-F690-DEE8-27A8-6D3E3157D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5A88CD2-E17C-1BEA-5C08-770EB9C2C4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CF608D-769E-0F39-DC44-4ACCF7C6AD68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8116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4F257-A84F-7E0D-514E-AA644358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BDDADC3-5569-244E-829C-860B6A804A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8DC6FE-5735-3358-BD35-7147A0426178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55628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5990E8-AAAE-77B0-AA79-7F83DAA10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8E7000F-79C6-B916-E6FA-8A5C7E969C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DCA539-2CA8-3945-7DFF-C5F9120E9C2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03977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1E53A-427E-DB7B-FF5B-A160955B2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D7818B5-7C41-B906-A1CF-64DFD54E9C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A1FE2C-486A-470D-3456-0E8D06E08508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00352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83061-55EE-DFAB-3CE6-0EE3C7D3B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6EB613B-38C2-1AE3-B877-12FBF0A89A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426C76-DA40-4766-46B0-BF2868BE35AD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80761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23B50-4EC1-0A82-F196-124C56331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3BDFDB2-088E-DC39-C83B-95165509C4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141E96-85B7-0BC1-5409-F375EFF5BC5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62939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83029-7401-A303-8119-ABEE163AC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7F19319-93B3-8FAE-D356-CB431B048D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7F1E5-ECA4-83CA-C2E8-65FD922D0335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435149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A9873-EB7E-6955-2F16-A478703BF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8C59BCD-0824-916B-5842-2D409C4592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262D05-5ABA-F5DF-C3DD-069DE5E305A8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0053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BCA7B-B9C4-9D5A-1EEF-5EBD88D64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488BA29-19D8-4B17-380B-BF7147AF34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57816F-25B8-E55C-764C-D7D216818FA0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635587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DC8EB-E55C-BEBC-9207-9FBA91621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3F8A06F-F3AD-5DFE-72E6-1C368186D4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C3DC955-0AD6-7996-A502-016D2B707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2CDB52-4C27-589D-05C7-86D4712ADA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781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239F2-73DB-34E8-71BF-B6BEEFBFE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CAE3FC6-0A1A-43D8-8972-FE49E16E59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BF9A01-A067-E17E-C608-86A46ACD53E3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55580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DEFCC-2077-A279-4189-9C98029DA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2D2DAC2-A951-B51F-634C-38CBBDEF88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358DBE-9884-D8BC-10EC-88F0B12C4C51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18031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F2E22-5F80-07A9-7E94-449A5291C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62497C1-C429-E58A-A65D-1975B08ECB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0F239F-A2C8-AC14-A7C6-74DFEB2367BA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17106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EF581-073D-4937-F9E3-0900FC16B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9837C53-CEE0-FD95-7FA1-F021C376EF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BE5CB2-9C4F-6C8B-E59E-7A021D0FAAD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94751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6B7CA-BD21-327E-04BC-29C87559E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97B621A-5197-E18E-4B44-B01615D151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380319-A65A-EE56-CE09-4D81C8919A3F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43331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B5648-A5B5-C67F-9775-8B6BDF763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80B2498-4C52-7956-A46E-3573677AF8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8DC097-BBD2-060E-8DB5-19CCA2411A1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98883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EC461-FBFA-3B50-8CEB-664E99100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67CB2E8-84F2-5D5D-CD71-04F0BC8A48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0F60D5-1337-2CA1-2C9B-93661CD13AF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7674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21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80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13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785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32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895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42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66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73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603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0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29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slideLayout" Target="../slideLayouts/slideLayout2.xml"/><Relationship Id="rId18" Type="http://schemas.openxmlformats.org/officeDocument/2006/relationships/image" Target="../media/image14.png"/><Relationship Id="rId3" Type="http://schemas.microsoft.com/office/2007/relationships/media" Target="../media/media2.mp4"/><Relationship Id="rId21" Type="http://schemas.openxmlformats.org/officeDocument/2006/relationships/image" Target="../media/image17.png"/><Relationship Id="rId7" Type="http://schemas.microsoft.com/office/2007/relationships/media" Target="../media/media4.mp4"/><Relationship Id="rId12" Type="http://schemas.openxmlformats.org/officeDocument/2006/relationships/video" Target="../media/media6.mp4"/><Relationship Id="rId17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microsoft.com/office/2007/relationships/media" Target="../media/media6.mp4"/><Relationship Id="rId5" Type="http://schemas.microsoft.com/office/2007/relationships/media" Target="../media/media3.mp4"/><Relationship Id="rId15" Type="http://schemas.openxmlformats.org/officeDocument/2006/relationships/image" Target="../media/image3.jpeg"/><Relationship Id="rId10" Type="http://schemas.openxmlformats.org/officeDocument/2006/relationships/video" Target="../media/media5.mp4"/><Relationship Id="rId19" Type="http://schemas.openxmlformats.org/officeDocument/2006/relationships/image" Target="../media/image15.png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52499" y="2012267"/>
            <a:ext cx="8535721" cy="18804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mic Sans MS" panose="030F0702030302020204" charset="0"/>
              </a:rPr>
              <a:t>UAV-Flow Colosseo: A Real-World Benchmark for Flying-on-a-Word UAV Imitation Learning</a:t>
            </a:r>
            <a:b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mic Sans MS" panose="030F0702030302020204" charset="0"/>
              </a:rPr>
            </a:b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mic Sans MS" panose="030F0702030302020204" charset="0"/>
              </a:rPr>
              <a:t>UAV-Flow Colosseo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mic Sans MS" panose="030F0702030302020204" charset="0"/>
              </a:rPr>
              <a:t>：一种面向“指令驱动飞行”的真实世界无人机模仿学习基准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83375" y="4145906"/>
            <a:ext cx="8337208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950" dirty="0"/>
          </a:p>
          <a:p>
            <a:pPr algn="ctr"/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徐祥祝</a:t>
            </a:r>
            <a:endParaRPr lang="en-US" altLang="zh-CN" sz="3200" b="1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2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南京航空航天大学</a:t>
            </a:r>
            <a:endParaRPr lang="en-US" altLang="zh-CN" sz="3200" b="1" dirty="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885650D-20DF-7518-D793-B25A52A4A178}"/>
              </a:ext>
            </a:extLst>
          </p:cNvPr>
          <p:cNvCxnSpPr>
            <a:cxnSpLocks/>
          </p:cNvCxnSpPr>
          <p:nvPr/>
        </p:nvCxnSpPr>
        <p:spPr>
          <a:xfrm>
            <a:off x="0" y="988545"/>
            <a:ext cx="986815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4EC2774-C527-703B-978C-5E0C64041135}"/>
              </a:ext>
            </a:extLst>
          </p:cNvPr>
          <p:cNvSpPr txBox="1">
            <a:spLocks/>
          </p:cNvSpPr>
          <p:nvPr/>
        </p:nvSpPr>
        <p:spPr>
          <a:xfrm>
            <a:off x="11587306" y="6477577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3">
            <a:extLst>
              <a:ext uri="{FF2B5EF4-FFF2-40B4-BE49-F238E27FC236}">
                <a16:creationId xmlns:a16="http://schemas.microsoft.com/office/drawing/2014/main" id="{A3B79F14-548E-31F3-A568-8323A4984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06" y="96179"/>
            <a:ext cx="1912116" cy="786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4">
            <a:extLst>
              <a:ext uri="{FF2B5EF4-FFF2-40B4-BE49-F238E27FC236}">
                <a16:creationId xmlns:a16="http://schemas.microsoft.com/office/drawing/2014/main" id="{5414E3B6-BE23-1FD6-0945-1DC4960A3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568" y="168489"/>
            <a:ext cx="3159125" cy="68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AD756A-9B72-E860-6F64-6A9C3CE86A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8220" y="227175"/>
            <a:ext cx="1937096" cy="1191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35"/>
    </mc:Choice>
    <mc:Fallback xmlns="">
      <p:transition spd="slow" advTm="763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63658-19EC-41DC-A3AA-7F32A2886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FCFDF83-C475-8317-69A6-6A8E5A5A0314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数据分析（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Data Analysis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58853C7-F7E9-C991-0659-09A6926427CF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C2799-3626-E381-C8A4-A368285C41E0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871CE8F-D082-F3FF-82DC-17D6713A3A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0DD8B57-5AF0-5A2C-6404-F0E5ABAC4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429" y="776229"/>
            <a:ext cx="9015141" cy="380845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9783560-841F-5D6C-32E9-4F3B5F93DED6}"/>
              </a:ext>
            </a:extLst>
          </p:cNvPr>
          <p:cNvSpPr txBox="1"/>
          <p:nvPr/>
        </p:nvSpPr>
        <p:spPr>
          <a:xfrm>
            <a:off x="400050" y="4705350"/>
            <a:ext cx="11477625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vs Flow 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轨迹差异明显：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为长距离、离散动作；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为短程、连续、细粒度飞行。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真实（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30K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）与仿真（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10K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）任务类型一致：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两者均覆盖 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8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大类动作（如靠近、绕行、穿过等），动作分布相似。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轨迹距离集中在 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20 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米以内：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体现 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任务短程、反应式控制的特点，也便于精细动作学习。</a:t>
            </a:r>
          </a:p>
        </p:txBody>
      </p:sp>
    </p:spTree>
    <p:extLst>
      <p:ext uri="{BB962C8B-B14F-4D97-AF65-F5344CB8AC3E}">
        <p14:creationId xmlns:p14="http://schemas.microsoft.com/office/powerpoint/2010/main" val="3681481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06770-C708-8C74-E7E5-D7CA3C494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7E98E2B-90AC-FA4F-9CD8-CA5BFE64DDBA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 </a:t>
            </a:r>
            <a:r>
              <a:rPr lang="en-US" altLang="zh-CN" sz="20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Real-World Ground-Drone Collaborative Deployment of Large-Scale Models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0F1DB59-1395-96EA-28C2-C37E632D5F8C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5525C-4EDD-8FD8-EDAA-459030149D1E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69289E-F63D-BBC3-6B47-0D8A0D55DF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184E9C7-D13E-95E7-EAFA-512F3B59076F}"/>
              </a:ext>
            </a:extLst>
          </p:cNvPr>
          <p:cNvSpPr txBox="1"/>
          <p:nvPr/>
        </p:nvSpPr>
        <p:spPr>
          <a:xfrm>
            <a:off x="346930" y="1214872"/>
            <a:ext cx="11498140" cy="4882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为什么需要协同部署？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机载算力不足，无法直接跑大模型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采用地面站推理：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负责“采集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+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执行”，地面站负责“计算”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实时控制的延时问题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图像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/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状态上传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模型推理都存在延迟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延迟会导致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方向偏移、轨迹失真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三种交互策略：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Stop-and-Infer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：停下来等推理 → 中断、卡顿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Continuous Motion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：边飞边推 → 延迟导致飞偏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Globally-Aligned Motion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：前瞻预测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自动纠偏 → 连续且不偏航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893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7D435-A1D7-6DCE-BCD9-9970C8946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87E4DAE-932D-68CE-EDAE-FD9DBF019EEE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 </a:t>
            </a:r>
            <a:r>
              <a:rPr lang="en-US" altLang="zh-CN" sz="20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Real-World Ground-Drone Collaborative Deployment of Large-Scale Models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5E61D0D-50EB-D19F-ED30-CAFF432F7541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45801-EEAF-4365-9928-C56526AA2CA0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C8ACF5-76DF-AEE7-920A-773AB9F1F2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0E5168E-25E2-D2E5-43B9-EA58C58C7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738" y="1138178"/>
            <a:ext cx="9263062" cy="511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68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74950-154F-FE5B-2A33-B420E3BEC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F4670087-2BFD-1188-F8E5-483B7926DD9A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Closed-loop Simulation Evaluation Metric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A644B5C-42AA-E074-8700-719602CDF42B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04DC3-032A-93EE-C5E9-7A9537EDA216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A6FB031-4C74-5563-88E0-1E9BF979CF7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53BC33D-4A54-FA25-52D2-44A7EE6A2204}"/>
              </a:ext>
            </a:extLst>
          </p:cNvPr>
          <p:cNvSpPr txBox="1"/>
          <p:nvPr/>
        </p:nvSpPr>
        <p:spPr>
          <a:xfrm>
            <a:off x="476250" y="776229"/>
            <a:ext cx="10706100" cy="5728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评估环境：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开发了一个闭环仿真测试环境，用于评估模型在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任务上的性能。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闭环仿真环境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指模型的每一步动作都会实时影响下一步观察，使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在仿真中以真实飞行方式进行连续控制评测。</a:t>
            </a:r>
            <a:endParaRPr lang="en-US" altLang="zh-CN" dirty="0"/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为什么需要闭环仿真评测？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任务是连续控制任务，必须在闭环环境下测试。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评估模型是否能在“连续观察→连续动作”中保持稳定与正确性。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两个核心指标（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Two Metrics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Success Rate (SR)</a:t>
            </a:r>
            <a:br>
              <a:rPr lang="en-US" altLang="zh-CN" dirty="0"/>
            </a:br>
            <a:r>
              <a:rPr lang="zh-CN" altLang="en-US" dirty="0"/>
              <a:t>是否成功完成指令语义（靠人工检查 </a:t>
            </a:r>
            <a:r>
              <a:rPr lang="en-US" altLang="zh-CN" dirty="0"/>
              <a:t>2D/3D </a:t>
            </a:r>
            <a:r>
              <a:rPr lang="zh-CN" altLang="en-US" dirty="0"/>
              <a:t>轨迹是否符合任务语义）。</a:t>
            </a:r>
            <a:endParaRPr lang="en-US" altLang="zh-CN" dirty="0"/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NDTW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Normalized Dynamic Time Warping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br>
              <a:rPr lang="en-US" altLang="zh-CN" dirty="0"/>
            </a:br>
            <a:r>
              <a:rPr lang="zh-CN" altLang="en-US" dirty="0"/>
              <a:t>衡量预测轨迹与参考轨迹的相似度（路径越接近分数越高）。</a:t>
            </a:r>
          </a:p>
        </p:txBody>
      </p:sp>
    </p:spTree>
    <p:extLst>
      <p:ext uri="{BB962C8B-B14F-4D97-AF65-F5344CB8AC3E}">
        <p14:creationId xmlns:p14="http://schemas.microsoft.com/office/powerpoint/2010/main" val="1542937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F6796-705C-CF3C-DF6D-A4110D163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B0E0595-0CEE-3D48-2D6C-08DDFE49AD77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——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基准方法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3991EB1-DDCE-84C2-21BF-CA63913FC94E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6C833-584D-333B-CD96-0353E748D32B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CF9BA3E-0A23-D5D8-ED8C-EFF3E19E787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71A469D-6A1D-6FCC-BA2F-4A1EC5FD61CC}"/>
              </a:ext>
            </a:extLst>
          </p:cNvPr>
          <p:cNvSpPr txBox="1"/>
          <p:nvPr/>
        </p:nvSpPr>
        <p:spPr>
          <a:xfrm>
            <a:off x="461963" y="850524"/>
            <a:ext cx="10444162" cy="5931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Seq2Seq-UAV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→ Flow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将图像、语言、上一动作输入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GRU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编码。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将原本的离散导航输出改为 连续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姿态回归。</a:t>
            </a:r>
            <a:endParaRPr lang="en-US" altLang="zh-CN" sz="17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CMA-UAV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→ Flow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使用双向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LSTM +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循环注意力融合多模态输入。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输出连续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UAV 6DoF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控制，增强跨模态理解。</a:t>
            </a: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Travel-UAV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→ Flow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基于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MLLM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，将视觉、语言、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状态统一编码。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直接预测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的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姿态，适配短程精细控制。</a:t>
            </a: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1700" b="1" dirty="0" err="1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OpenVLA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-UAV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VLA → Flow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将视觉、语言、状态编码成统一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token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通过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256-token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动作空间预测连续控制向量。</a:t>
            </a: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Pi-0-UAV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VLA → Flow</a:t>
            </a:r>
            <a:r>
              <a:rPr lang="zh-CN" altLang="en-US" sz="17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多帧视觉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独立编码的语言与状态输入。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使用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Flow Matching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输出 </a:t>
            </a:r>
            <a:r>
              <a:rPr lang="en-US" altLang="zh-CN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chunk-wise </a:t>
            </a:r>
            <a:r>
              <a:rPr lang="zh-CN" altLang="en-US" sz="1700" b="1" dirty="0">
                <a:latin typeface="Arial" panose="020B0604020202020204"/>
                <a:ea typeface="微软雅黑" panose="020B0503020204020204" charset="-122"/>
                <a:cs typeface="+mn-ea"/>
              </a:rPr>
              <a:t>连续动作序列。</a:t>
            </a:r>
          </a:p>
        </p:txBody>
      </p:sp>
    </p:spTree>
    <p:extLst>
      <p:ext uri="{BB962C8B-B14F-4D97-AF65-F5344CB8AC3E}">
        <p14:creationId xmlns:p14="http://schemas.microsoft.com/office/powerpoint/2010/main" val="2581066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9D413-525C-3F5B-A79F-EDE1BCA41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D507F1B-8248-F7D0-7F17-F5CC9134F83E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——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基准方法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D0BD28E-BE32-73DC-843B-DC6BA64D9CE2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0D48D-6C43-7C4E-4BDC-23A30EDCBDCA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9282D08-CA53-D0D3-F6F5-38DE978FC67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E1E497-4970-9FC2-E6A5-0059501BC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34" y="950654"/>
            <a:ext cx="11306336" cy="516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6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CDB75-D3DA-48BC-1FCE-9E556B870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8BBBDD9-44E6-7DC7-0A0D-FCC7CBE1083F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——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实验结果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93796A0-656D-3F6A-7B52-347CF77023F5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0DD6B-4DE4-B56D-93F9-92E390C27010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EEA8038-43AC-DD41-79AB-28A8A11E55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5001242-99C7-0D90-409E-814CD5F9E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705" y="989126"/>
            <a:ext cx="9542407" cy="487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91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29D3D-A08A-0EA4-A717-FEE5432A7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08B2BFB-E126-7C1C-19A9-2E7BA9EFF449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——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实验结果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9CCE77F-0093-8251-9827-9E1F9DA9C5E6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7E1BE-E761-4AE3-1E92-9C4F9C45E648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0C05383-861F-AD4B-EA53-6C1F719846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31B158-0443-E6CB-217E-34ABDD4DF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575" y="850524"/>
            <a:ext cx="6248400" cy="317575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99E58FF-5DAF-DE2A-8C5D-4ACE5D7CA561}"/>
              </a:ext>
            </a:extLst>
          </p:cNvPr>
          <p:cNvSpPr txBox="1"/>
          <p:nvPr/>
        </p:nvSpPr>
        <p:spPr>
          <a:xfrm>
            <a:off x="504825" y="4305091"/>
            <a:ext cx="108299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rgbClr val="0070C0"/>
                </a:solidFill>
              </a:rPr>
              <a:t>VLN</a:t>
            </a:r>
            <a:r>
              <a:rPr lang="zh-CN" altLang="en-US" sz="1800" b="1" dirty="0">
                <a:solidFill>
                  <a:srgbClr val="0070C0"/>
                </a:solidFill>
              </a:rPr>
              <a:t>模型（</a:t>
            </a:r>
            <a:r>
              <a:rPr lang="en-US" altLang="zh-CN" sz="1800" b="1" dirty="0">
                <a:solidFill>
                  <a:srgbClr val="0070C0"/>
                </a:solidFill>
              </a:rPr>
              <a:t>Seq2Seq-UAV</a:t>
            </a:r>
            <a:r>
              <a:rPr lang="zh-CN" altLang="en-US" sz="1800" b="1" dirty="0">
                <a:solidFill>
                  <a:srgbClr val="0070C0"/>
                </a:solidFill>
              </a:rPr>
              <a:t>和</a:t>
            </a:r>
            <a:r>
              <a:rPr lang="en-US" altLang="zh-CN" sz="1800" b="1" dirty="0">
                <a:solidFill>
                  <a:srgbClr val="0070C0"/>
                </a:solidFill>
              </a:rPr>
              <a:t>CMA-UAV</a:t>
            </a:r>
            <a:r>
              <a:rPr lang="zh-CN" altLang="en-US" sz="1800" b="1" dirty="0">
                <a:solidFill>
                  <a:srgbClr val="0070C0"/>
                </a:solidFill>
              </a:rPr>
              <a:t>）在</a:t>
            </a:r>
            <a:r>
              <a:rPr lang="en-US" altLang="zh-CN" sz="1800" b="1" dirty="0">
                <a:solidFill>
                  <a:srgbClr val="0070C0"/>
                </a:solidFill>
              </a:rPr>
              <a:t>Flow</a:t>
            </a:r>
            <a:r>
              <a:rPr lang="zh-CN" altLang="en-US" sz="1800" b="1" dirty="0">
                <a:solidFill>
                  <a:srgbClr val="0070C0"/>
                </a:solidFill>
              </a:rPr>
              <a:t>任务上表现不佳，因为它们原本是为离散动作空间的</a:t>
            </a:r>
            <a:r>
              <a:rPr lang="en-US" altLang="zh-CN" sz="1800" b="1" dirty="0">
                <a:solidFill>
                  <a:srgbClr val="0070C0"/>
                </a:solidFill>
              </a:rPr>
              <a:t>VLN</a:t>
            </a:r>
            <a:r>
              <a:rPr lang="zh-CN" altLang="en-US" sz="1800" b="1" dirty="0">
                <a:solidFill>
                  <a:srgbClr val="0070C0"/>
                </a:solidFill>
              </a:rPr>
              <a:t>任务设计的，在适应到连续姿态回归后，难以有效融合多模态输入进行准确姿态预测。</a:t>
            </a:r>
            <a:endParaRPr lang="en-US" altLang="zh-CN" sz="1800" b="1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rgbClr val="0070C0"/>
                </a:solidFill>
              </a:rPr>
              <a:t>Travel-UAV</a:t>
            </a:r>
            <a:r>
              <a:rPr lang="zh-CN" altLang="en-US" sz="1800" b="1" dirty="0">
                <a:solidFill>
                  <a:srgbClr val="0070C0"/>
                </a:solidFill>
              </a:rPr>
              <a:t>在执行原始运动指令方面表现出较强的能力，但由于其视觉编码方式的限制，在需要精细视觉语义的任务上表现受限。</a:t>
            </a:r>
            <a:endParaRPr lang="en-US" altLang="zh-CN" sz="1800" b="1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rgbClr val="0070C0"/>
                </a:solidFill>
              </a:rPr>
              <a:t>VLA</a:t>
            </a:r>
            <a:r>
              <a:rPr lang="zh-CN" altLang="en-US" sz="1800" b="1" dirty="0">
                <a:solidFill>
                  <a:srgbClr val="0070C0"/>
                </a:solidFill>
              </a:rPr>
              <a:t>模型（</a:t>
            </a:r>
            <a:r>
              <a:rPr lang="en-US" altLang="zh-CN" sz="1800" b="1" dirty="0" err="1">
                <a:solidFill>
                  <a:srgbClr val="0070C0"/>
                </a:solidFill>
              </a:rPr>
              <a:t>OpenVLA</a:t>
            </a:r>
            <a:r>
              <a:rPr lang="en-US" altLang="zh-CN" sz="1800" b="1" dirty="0">
                <a:solidFill>
                  <a:srgbClr val="0070C0"/>
                </a:solidFill>
              </a:rPr>
              <a:t>-UAV</a:t>
            </a:r>
            <a:r>
              <a:rPr lang="zh-CN" altLang="en-US" sz="1800" b="1" dirty="0">
                <a:solidFill>
                  <a:srgbClr val="0070C0"/>
                </a:solidFill>
              </a:rPr>
              <a:t>和</a:t>
            </a:r>
            <a:r>
              <a:rPr lang="en-US" altLang="zh-CN" sz="1800" b="1" dirty="0">
                <a:solidFill>
                  <a:srgbClr val="0070C0"/>
                </a:solidFill>
              </a:rPr>
              <a:t>Pi-0-UAV</a:t>
            </a:r>
            <a:r>
              <a:rPr lang="zh-CN" altLang="en-US" sz="1800" b="1" dirty="0">
                <a:solidFill>
                  <a:srgbClr val="0070C0"/>
                </a:solidFill>
              </a:rPr>
              <a:t>）在</a:t>
            </a:r>
            <a:r>
              <a:rPr lang="en-US" altLang="zh-CN" sz="1800" b="1" dirty="0">
                <a:solidFill>
                  <a:srgbClr val="0070C0"/>
                </a:solidFill>
              </a:rPr>
              <a:t>Flow</a:t>
            </a:r>
            <a:r>
              <a:rPr lang="zh-CN" altLang="en-US" sz="1800" b="1" dirty="0">
                <a:solidFill>
                  <a:srgbClr val="0070C0"/>
                </a:solidFill>
              </a:rPr>
              <a:t>任务上表现更好，展示了较强的视觉理解和精细控制能力。</a:t>
            </a:r>
            <a:endParaRPr lang="en-US" altLang="zh-CN" sz="1800" b="1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rgbClr val="0070C0"/>
                </a:solidFill>
              </a:rPr>
              <a:t>使用开放词汇命令集进行训练并没有导致模型成功率的整体下降，反而增强了模型的语言泛化能力，并在某些任务上提高了性能。</a:t>
            </a:r>
            <a:endParaRPr lang="en-US" altLang="zh-CN" sz="1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454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15267-17C4-A53C-E816-4FB70AB09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BA4A1764-9E46-C534-9065-A92F19232E03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实验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——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真实世界部署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AA1DBEC-E21E-55C9-D0B5-63535F010BAA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5C7EE-26CA-1D42-3164-5DBF29814B63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818C3C-CD3C-EDFE-7CC2-6DFDAD6BD0D7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demo_01">
            <a:hlinkClick r:id="" action="ppaction://media"/>
            <a:extLst>
              <a:ext uri="{FF2B5EF4-FFF2-40B4-BE49-F238E27FC236}">
                <a16:creationId xmlns:a16="http://schemas.microsoft.com/office/drawing/2014/main" id="{0C9F2B09-1229-4A87-C4B4-92B10DBBD9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7896" y="1383148"/>
            <a:ext cx="3952128" cy="2223072"/>
          </a:xfrm>
          <a:prstGeom prst="rect">
            <a:avLst/>
          </a:prstGeom>
        </p:spPr>
      </p:pic>
      <p:pic>
        <p:nvPicPr>
          <p:cNvPr id="5" name="demo_02">
            <a:hlinkClick r:id="" action="ppaction://media"/>
            <a:extLst>
              <a:ext uri="{FF2B5EF4-FFF2-40B4-BE49-F238E27FC236}">
                <a16:creationId xmlns:a16="http://schemas.microsoft.com/office/drawing/2014/main" id="{248960F8-27C6-D0AA-130E-4F6D24D70D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119936" y="1383148"/>
            <a:ext cx="3952128" cy="2223072"/>
          </a:xfrm>
          <a:prstGeom prst="rect">
            <a:avLst/>
          </a:prstGeom>
        </p:spPr>
      </p:pic>
      <p:pic>
        <p:nvPicPr>
          <p:cNvPr id="7" name="demo_03">
            <a:hlinkClick r:id="" action="ppaction://media"/>
            <a:extLst>
              <a:ext uri="{FF2B5EF4-FFF2-40B4-BE49-F238E27FC236}">
                <a16:creationId xmlns:a16="http://schemas.microsoft.com/office/drawing/2014/main" id="{321D6B37-FA09-A81C-1DF9-B86C185CE35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121976" y="1383150"/>
            <a:ext cx="3952125" cy="2223070"/>
          </a:xfrm>
          <a:prstGeom prst="rect">
            <a:avLst/>
          </a:prstGeom>
        </p:spPr>
      </p:pic>
      <p:pic>
        <p:nvPicPr>
          <p:cNvPr id="9" name="demo_04">
            <a:hlinkClick r:id="" action="ppaction://media"/>
            <a:extLst>
              <a:ext uri="{FF2B5EF4-FFF2-40B4-BE49-F238E27FC236}">
                <a16:creationId xmlns:a16="http://schemas.microsoft.com/office/drawing/2014/main" id="{9FBB70DF-D8F1-F998-4F9E-FB70CDB53A86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7896" y="4047434"/>
            <a:ext cx="3952128" cy="2223072"/>
          </a:xfrm>
          <a:prstGeom prst="rect">
            <a:avLst/>
          </a:prstGeom>
        </p:spPr>
      </p:pic>
      <p:pic>
        <p:nvPicPr>
          <p:cNvPr id="10" name="demo_06">
            <a:hlinkClick r:id="" action="ppaction://media"/>
            <a:extLst>
              <a:ext uri="{FF2B5EF4-FFF2-40B4-BE49-F238E27FC236}">
                <a16:creationId xmlns:a16="http://schemas.microsoft.com/office/drawing/2014/main" id="{DF512383-FC03-4C1C-3E9B-F03AB91B4BBB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119936" y="4047435"/>
            <a:ext cx="3952128" cy="2223072"/>
          </a:xfrm>
          <a:prstGeom prst="rect">
            <a:avLst/>
          </a:prstGeom>
        </p:spPr>
      </p:pic>
      <p:pic>
        <p:nvPicPr>
          <p:cNvPr id="11" name="demo_08">
            <a:hlinkClick r:id="" action="ppaction://media"/>
            <a:extLst>
              <a:ext uri="{FF2B5EF4-FFF2-40B4-BE49-F238E27FC236}">
                <a16:creationId xmlns:a16="http://schemas.microsoft.com/office/drawing/2014/main" id="{84C84C2F-0DF3-F1DE-BE41-7628E2C74E96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121976" y="4047434"/>
            <a:ext cx="3952125" cy="222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9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7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8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8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4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CF81E-BF13-E69A-D511-98AAFD5F1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06CC3BA-2950-C64C-E299-FB50CEAB0FBD}"/>
              </a:ext>
            </a:extLst>
          </p:cNvPr>
          <p:cNvSpPr txBox="1"/>
          <p:nvPr/>
        </p:nvSpPr>
        <p:spPr>
          <a:xfrm>
            <a:off x="175830" y="40333"/>
            <a:ext cx="3888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总结与思考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6D00466-D77F-DFE9-C1F6-F0D92B01C53D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E8B28-A5B1-7B1E-3E20-66B7DDB0AED3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AD23C84-9325-7E48-69A8-7F703584A4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28697A9-C99F-438E-F0CB-0AEE819D55FA}"/>
              </a:ext>
            </a:extLst>
          </p:cNvPr>
          <p:cNvSpPr txBox="1"/>
          <p:nvPr/>
        </p:nvSpPr>
        <p:spPr>
          <a:xfrm>
            <a:off x="295275" y="1009650"/>
            <a:ext cx="11378695" cy="5675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提出了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任务与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UAV-Flow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基准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提出精细粒度的语言驱动飞行任务（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），并构建首个真实世界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UAV-Flow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数据集与配套仿真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UAV-Flow-Sim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，用于统一评测。</a:t>
            </a:r>
            <a:endParaRPr lang="en-US" altLang="zh-CN" sz="16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建立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× VLA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的统一评测体系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系统适配并比较多种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VLN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与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VLA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方法，构建语言 → 视觉 → 连续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控制的完整基准框架。</a:t>
            </a:r>
            <a:endParaRPr lang="en-US" altLang="zh-CN" sz="16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提出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Colosseo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，实现真实世界大模型飞控</a:t>
            </a:r>
            <a:endParaRPr lang="en-US" altLang="zh-CN" sz="1200" dirty="0"/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设计地面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–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无人机协同推理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前瞻式连续控制（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Globally-Aligned Motion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），并建立闭环仿真评测套件，首次展示 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VLA 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在真实飞行中的可行性。</a:t>
            </a:r>
            <a:endParaRPr lang="en-US" altLang="zh-CN" sz="1200" dirty="0"/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我的思考：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指令类型较为基础，以后可以拓展更多类型的指令，例如多步指令、条件指令、模糊指令。</a:t>
            </a:r>
            <a:endParaRPr lang="en-US" altLang="zh-CN" sz="16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缺乏对飞行动力学的显式建模，无人机是一个欠驱动系统，具有惯性大、空气动力学复杂的特点。直接预测下一时刻的位姿（</a:t>
            </a:r>
            <a:r>
              <a:rPr lang="en-US" altLang="zh-CN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6-DoF</a:t>
            </a: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），而忽略加速度、角速度或风阻影响，可能导致生成的轨迹在物理上不够平滑或难以在极端条件下执行。</a:t>
            </a:r>
            <a:endParaRPr lang="en-US" altLang="zh-CN" sz="16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1600" b="1" dirty="0">
                <a:latin typeface="Arial" panose="020B0604020202020204"/>
                <a:ea typeface="微软雅黑" panose="020B0503020204020204" charset="-122"/>
                <a:cs typeface="+mn-ea"/>
              </a:rPr>
              <a:t>短程控制与长程规划的割裂，真正的智能无人机需要同时具备两者能力。目前的方法无法处理这种多阶段、混合尺度的任务。</a:t>
            </a:r>
          </a:p>
        </p:txBody>
      </p:sp>
    </p:spTree>
    <p:extLst>
      <p:ext uri="{BB962C8B-B14F-4D97-AF65-F5344CB8AC3E}">
        <p14:creationId xmlns:p14="http://schemas.microsoft.com/office/powerpoint/2010/main" val="336859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8C14F-E3E5-BA2B-426E-79DB55B6D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ED6DCBB2-8822-A125-BF3A-B7608A43BA6A}"/>
              </a:ext>
            </a:extLst>
          </p:cNvPr>
          <p:cNvSpPr txBox="1"/>
          <p:nvPr/>
        </p:nvSpPr>
        <p:spPr>
          <a:xfrm>
            <a:off x="175831" y="40333"/>
            <a:ext cx="3371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研究背景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490E978-E92E-8F1D-A780-D2E791FFFF24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5CDEB-FDA3-774C-7E56-7F87B20AFA15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F033A41-9276-54AC-691C-FEBB922F74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圆角矩形 5">
            <a:extLst>
              <a:ext uri="{FF2B5EF4-FFF2-40B4-BE49-F238E27FC236}">
                <a16:creationId xmlns:a16="http://schemas.microsoft.com/office/drawing/2014/main" id="{35F338DD-E779-794C-56F1-84CD3BCC8F64}"/>
              </a:ext>
            </a:extLst>
          </p:cNvPr>
          <p:cNvSpPr/>
          <p:nvPr/>
        </p:nvSpPr>
        <p:spPr>
          <a:xfrm>
            <a:off x="263586" y="1023990"/>
            <a:ext cx="11562338" cy="52200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26AA6D6C-2E26-57CA-7D81-88DE788C0052}"/>
              </a:ext>
            </a:extLst>
          </p:cNvPr>
          <p:cNvSpPr/>
          <p:nvPr/>
        </p:nvSpPr>
        <p:spPr>
          <a:xfrm flipV="1">
            <a:off x="6304319" y="1023992"/>
            <a:ext cx="467599" cy="96304"/>
          </a:xfrm>
          <a:prstGeom prst="triangle">
            <a:avLst/>
          </a:prstGeom>
          <a:gradFill>
            <a:gsLst>
              <a:gs pos="0">
                <a:srgbClr val="1E9DDF"/>
              </a:gs>
              <a:gs pos="100000">
                <a:srgbClr val="2B4FA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  <a:sym typeface="Arial" panose="020B0604020202020204"/>
            </a:endParaRPr>
          </a:p>
        </p:txBody>
      </p:sp>
      <p:sp>
        <p:nvSpPr>
          <p:cNvPr id="10" name="文本框 20">
            <a:extLst>
              <a:ext uri="{FF2B5EF4-FFF2-40B4-BE49-F238E27FC236}">
                <a16:creationId xmlns:a16="http://schemas.microsoft.com/office/drawing/2014/main" id="{A05647F7-7BC1-3A8E-8F5E-6F517C452F4F}"/>
              </a:ext>
            </a:extLst>
          </p:cNvPr>
          <p:cNvSpPr txBox="1"/>
          <p:nvPr/>
        </p:nvSpPr>
        <p:spPr>
          <a:xfrm>
            <a:off x="442980" y="1384359"/>
            <a:ext cx="11230990" cy="46158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随着大模型与多模态技术的发展，无人机正从传统的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“遥控 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/ 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自动化”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逐步迈向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语言交互智能体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，让人类能够通过自然语言指令操控 </a:t>
            </a:r>
            <a:r>
              <a:rPr lang="en-US" altLang="zh-CN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。</a:t>
            </a:r>
            <a:endParaRPr lang="en-US" altLang="zh-CN" sz="20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现有研究主要聚焦于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长距离、高层级的导航任务（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，例如根据描述定位建筑、搜索目标等。</a:t>
            </a:r>
            <a:endParaRPr lang="en-US" altLang="zh-CN" sz="20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然而在真实场景中，用户更常提出大量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短程、细粒度、即时性的动作需求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，如“从树右侧绕过去”“向前两米再左转”，这些需求是实现真正自然交互 </a:t>
            </a:r>
            <a:r>
              <a:rPr lang="en-US" altLang="zh-CN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的关键能力。</a:t>
            </a:r>
            <a:endParaRPr lang="en-US" altLang="zh-CN" sz="20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无人机具有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高速、三维飞行、不稳定视角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等特性，导致其低级控制难度远高于地面机器人，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现有语言导航方法难以直接适用于精细动作场景。</a:t>
            </a:r>
            <a:endParaRPr lang="en-US" altLang="zh-CN" sz="2000" b="1" dirty="0">
              <a:solidFill>
                <a:srgbClr val="FF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因此，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构建能够执行语言驱动的精细轨迹控制（</a:t>
            </a:r>
            <a:r>
              <a:rPr lang="en-US" altLang="zh-CN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2000" b="1" dirty="0">
                <a:solidFill>
                  <a:srgbClr val="FF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r>
              <a:rPr lang="zh-CN" altLang="en-US" sz="2000" b="1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，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成为推动无人机进入高水平智能的重要研究方向，也填补了现阶段研究的关键空白。</a:t>
            </a:r>
            <a:endParaRPr lang="en-US" altLang="zh-CN" sz="20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4157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375B0-8870-92BF-E48A-B8897B989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03CFE1-57FA-8486-6199-BAD4C3B41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2524" y="2488769"/>
            <a:ext cx="8535721" cy="18804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b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我的汇报完毕</a:t>
            </a:r>
            <a:br>
              <a:rPr lang="en-US" altLang="zh-CN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br>
            <a:r>
              <a:rPr lang="zh-CN" altLang="en-US" sz="3200" b="1" dirty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谢谢大家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46A7B1E-FCA5-DFBE-66BC-B396633256BA}"/>
              </a:ext>
            </a:extLst>
          </p:cNvPr>
          <p:cNvCxnSpPr>
            <a:cxnSpLocks/>
          </p:cNvCxnSpPr>
          <p:nvPr/>
        </p:nvCxnSpPr>
        <p:spPr>
          <a:xfrm>
            <a:off x="0" y="988545"/>
            <a:ext cx="986815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EF59384-C126-99DD-233A-5406FC5C6306}"/>
              </a:ext>
            </a:extLst>
          </p:cNvPr>
          <p:cNvSpPr txBox="1">
            <a:spLocks/>
          </p:cNvSpPr>
          <p:nvPr/>
        </p:nvSpPr>
        <p:spPr>
          <a:xfrm>
            <a:off x="11587306" y="6477577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3">
            <a:extLst>
              <a:ext uri="{FF2B5EF4-FFF2-40B4-BE49-F238E27FC236}">
                <a16:creationId xmlns:a16="http://schemas.microsoft.com/office/drawing/2014/main" id="{5FBD3CF3-6453-9228-6743-B8F3B0384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06" y="96179"/>
            <a:ext cx="1912116" cy="786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4">
            <a:extLst>
              <a:ext uri="{FF2B5EF4-FFF2-40B4-BE49-F238E27FC236}">
                <a16:creationId xmlns:a16="http://schemas.microsoft.com/office/drawing/2014/main" id="{9E5D4656-09A7-8104-2F04-D679C86FB9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568" y="168489"/>
            <a:ext cx="3159125" cy="68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08DD8EC-1513-5CE3-CA8C-C7C87E21874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8220" y="227175"/>
            <a:ext cx="1937096" cy="1191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1851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35"/>
    </mc:Choice>
    <mc:Fallback>
      <p:transition spd="slow" advTm="763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78DED2-5707-15CB-E27A-3D5DC7F2E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C9EC974-C294-23F3-D49E-C6F86FCDDFE1}"/>
              </a:ext>
            </a:extLst>
          </p:cNvPr>
          <p:cNvSpPr txBox="1"/>
          <p:nvPr/>
        </p:nvSpPr>
        <p:spPr>
          <a:xfrm>
            <a:off x="175831" y="40333"/>
            <a:ext cx="3371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研究背景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7F103D2-D414-86F1-0EB2-547A67F31DB9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C45DB-A697-557E-BD7F-3F2546E28C1D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33E2070-4BED-CECB-7712-6250567E77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圆角矩形 5">
            <a:extLst>
              <a:ext uri="{FF2B5EF4-FFF2-40B4-BE49-F238E27FC236}">
                <a16:creationId xmlns:a16="http://schemas.microsoft.com/office/drawing/2014/main" id="{5631EA68-0C1F-4819-C622-635D1E34D26E}"/>
              </a:ext>
            </a:extLst>
          </p:cNvPr>
          <p:cNvSpPr/>
          <p:nvPr/>
        </p:nvSpPr>
        <p:spPr>
          <a:xfrm>
            <a:off x="263586" y="1023990"/>
            <a:ext cx="11562338" cy="52200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2A0F6F67-64B1-933D-2310-879FA90DB1E4}"/>
              </a:ext>
            </a:extLst>
          </p:cNvPr>
          <p:cNvSpPr/>
          <p:nvPr/>
        </p:nvSpPr>
        <p:spPr>
          <a:xfrm flipV="1">
            <a:off x="6304319" y="1023992"/>
            <a:ext cx="467599" cy="96304"/>
          </a:xfrm>
          <a:prstGeom prst="triangle">
            <a:avLst/>
          </a:prstGeom>
          <a:gradFill>
            <a:gsLst>
              <a:gs pos="0">
                <a:srgbClr val="1E9DDF"/>
              </a:gs>
              <a:gs pos="100000">
                <a:srgbClr val="2B4FA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  <a:sym typeface="Arial" panose="020B0604020202020204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FA5089C-6D59-CC86-FD9F-E71482C1E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46" y="1120296"/>
            <a:ext cx="10781107" cy="361983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2AE5071-9FE9-A8E4-65F2-232F065F3EF4}"/>
              </a:ext>
            </a:extLst>
          </p:cNvPr>
          <p:cNvSpPr txBox="1"/>
          <p:nvPr/>
        </p:nvSpPr>
        <p:spPr>
          <a:xfrm>
            <a:off x="618309" y="4998720"/>
            <a:ext cx="10476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左图：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任务旨在根据指令规划长时间尺度的路径，以到达远距离目标。</a:t>
            </a:r>
            <a:endParaRPr lang="en-US" altLang="zh-CN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r>
              <a:rPr lang="zh-CN" altLang="en-US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右图：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则专注于执行短距离、由语言引导的轨迹，目标是当前场景中具有视觉锚定的对象或位置。</a:t>
            </a:r>
          </a:p>
        </p:txBody>
      </p:sp>
    </p:spTree>
    <p:extLst>
      <p:ext uri="{BB962C8B-B14F-4D97-AF65-F5344CB8AC3E}">
        <p14:creationId xmlns:p14="http://schemas.microsoft.com/office/powerpoint/2010/main" val="318589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38F21-C890-33D6-60DC-9A1468F95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835454A-2119-2EFD-707A-20E87602E8C3}"/>
              </a:ext>
            </a:extLst>
          </p:cNvPr>
          <p:cNvSpPr txBox="1"/>
          <p:nvPr/>
        </p:nvSpPr>
        <p:spPr>
          <a:xfrm>
            <a:off x="175831" y="40333"/>
            <a:ext cx="3371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研究问题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19AB5F5-9E84-1FB0-278A-6520848E4137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4C3E5-4CF2-E2BC-C83A-2497F6939D87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49F4788-7B87-F791-2B63-62BE716B96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圆角矩形 5">
            <a:extLst>
              <a:ext uri="{FF2B5EF4-FFF2-40B4-BE49-F238E27FC236}">
                <a16:creationId xmlns:a16="http://schemas.microsoft.com/office/drawing/2014/main" id="{D213F3EF-7E84-0327-382C-B223B87AEA32}"/>
              </a:ext>
            </a:extLst>
          </p:cNvPr>
          <p:cNvSpPr/>
          <p:nvPr/>
        </p:nvSpPr>
        <p:spPr>
          <a:xfrm>
            <a:off x="263586" y="1023990"/>
            <a:ext cx="5624096" cy="542749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EF7DE0A2-AE2F-E485-1D41-24149DE7D5C1}"/>
              </a:ext>
            </a:extLst>
          </p:cNvPr>
          <p:cNvSpPr/>
          <p:nvPr/>
        </p:nvSpPr>
        <p:spPr>
          <a:xfrm flipV="1">
            <a:off x="6304319" y="1023992"/>
            <a:ext cx="467599" cy="96304"/>
          </a:xfrm>
          <a:prstGeom prst="triangle">
            <a:avLst/>
          </a:prstGeom>
          <a:gradFill>
            <a:gsLst>
              <a:gs pos="0">
                <a:srgbClr val="1E9DDF"/>
              </a:gs>
              <a:gs pos="100000">
                <a:srgbClr val="2B4FAD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  <a:sym typeface="Arial" panose="020B0604020202020204"/>
            </a:endParaRPr>
          </a:p>
        </p:txBody>
      </p:sp>
      <p:sp>
        <p:nvSpPr>
          <p:cNvPr id="10" name="文本框 20">
            <a:extLst>
              <a:ext uri="{FF2B5EF4-FFF2-40B4-BE49-F238E27FC236}">
                <a16:creationId xmlns:a16="http://schemas.microsoft.com/office/drawing/2014/main" id="{58EF1AE8-2E01-29C5-A0D0-9352E4F03AA3}"/>
              </a:ext>
            </a:extLst>
          </p:cNvPr>
          <p:cNvSpPr txBox="1"/>
          <p:nvPr/>
        </p:nvSpPr>
        <p:spPr>
          <a:xfrm>
            <a:off x="347186" y="1889457"/>
            <a:ext cx="5444537" cy="33182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只做“去哪”，不做“怎么飞”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规划长距离目标，不关心飞行动作细节。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假设低级控制稳定（现实中不成立）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是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6DoF +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高速平台，动作容易漂、停不住、抖动。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大多来自模拟器，缺乏真实轨迹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无真实飞手动作、无真实视觉变化、无真实空间语义。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sp>
        <p:nvSpPr>
          <p:cNvPr id="4" name="圆角矩形 5">
            <a:extLst>
              <a:ext uri="{FF2B5EF4-FFF2-40B4-BE49-F238E27FC236}">
                <a16:creationId xmlns:a16="http://schemas.microsoft.com/office/drawing/2014/main" id="{DE0F0316-D4F7-CC28-108D-F64D7E0D5187}"/>
              </a:ext>
            </a:extLst>
          </p:cNvPr>
          <p:cNvSpPr/>
          <p:nvPr/>
        </p:nvSpPr>
        <p:spPr>
          <a:xfrm>
            <a:off x="5887682" y="1023991"/>
            <a:ext cx="5690330" cy="542749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600"/>
              <a:t>无真实飞手动作、无真实视觉变化、无真实空间语义。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0747AAC-8426-FB68-80C8-EDDA3B37C18C}"/>
              </a:ext>
            </a:extLst>
          </p:cNvPr>
          <p:cNvSpPr txBox="1"/>
          <p:nvPr/>
        </p:nvSpPr>
        <p:spPr>
          <a:xfrm>
            <a:off x="539931" y="1280159"/>
            <a:ext cx="5042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VLN </a:t>
            </a: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的局限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4756A68-1C44-23E8-A617-634AE22EB089}"/>
              </a:ext>
            </a:extLst>
          </p:cNvPr>
          <p:cNvSpPr txBox="1"/>
          <p:nvPr/>
        </p:nvSpPr>
        <p:spPr>
          <a:xfrm>
            <a:off x="6164027" y="1280159"/>
            <a:ext cx="5042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本研究要解决什么？</a:t>
            </a:r>
          </a:p>
        </p:txBody>
      </p:sp>
      <p:sp>
        <p:nvSpPr>
          <p:cNvPr id="19" name="文本框 20">
            <a:extLst>
              <a:ext uri="{FF2B5EF4-FFF2-40B4-BE49-F238E27FC236}">
                <a16:creationId xmlns:a16="http://schemas.microsoft.com/office/drawing/2014/main" id="{E791398F-F3DB-C967-F3AF-37E49C433A0C}"/>
              </a:ext>
            </a:extLst>
          </p:cNvPr>
          <p:cNvSpPr txBox="1"/>
          <p:nvPr/>
        </p:nvSpPr>
        <p:spPr>
          <a:xfrm>
            <a:off x="6086915" y="1889455"/>
            <a:ext cx="5444537" cy="33182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如何让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执行精细动作？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从“导航任务”转向“动作级飞行控制”。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如何将语言 →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轨迹？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理解空间语义（左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/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右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/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绕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/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靠近）并生成连续可执行轨迹。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如何构建真实可用的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benchmark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？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/>
              <a:t>Benchmark</a:t>
            </a:r>
            <a:r>
              <a:rPr lang="zh-CN" altLang="en-US" sz="1400" dirty="0"/>
              <a:t>（基准）是一整套评价体系：任务定义 </a:t>
            </a:r>
            <a:r>
              <a:rPr lang="en-US" altLang="zh-CN" sz="1400" dirty="0"/>
              <a:t>+ </a:t>
            </a:r>
            <a:r>
              <a:rPr lang="zh-CN" altLang="en-US" sz="1400" dirty="0"/>
              <a:t>数据集 </a:t>
            </a:r>
            <a:r>
              <a:rPr lang="en-US" altLang="zh-CN" sz="1400" dirty="0"/>
              <a:t>+ </a:t>
            </a:r>
            <a:r>
              <a:rPr lang="zh-CN" altLang="en-US" sz="1400" dirty="0"/>
              <a:t>仿真环境 </a:t>
            </a:r>
            <a:r>
              <a:rPr lang="en-US" altLang="zh-CN" sz="1400" dirty="0"/>
              <a:t>+ </a:t>
            </a:r>
            <a:r>
              <a:rPr lang="zh-CN" altLang="en-US" sz="1400" dirty="0"/>
              <a:t>评价指标 </a:t>
            </a:r>
            <a:r>
              <a:rPr lang="en-US" altLang="zh-CN" sz="1400" dirty="0"/>
              <a:t>+ </a:t>
            </a:r>
            <a:r>
              <a:rPr lang="zh-CN" altLang="en-US" sz="1400" dirty="0"/>
              <a:t>对比流程。</a:t>
            </a:r>
          </a:p>
          <a:p>
            <a:pPr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如何在真实世界稳定部署大模型？</a:t>
            </a:r>
            <a:endParaRPr lang="en-US" altLang="zh-CN" sz="16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algn="just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解决机载算力不足、延迟导致动作漂移等问题。</a:t>
            </a:r>
            <a:endParaRPr lang="en-US" altLang="zh-CN" sz="1400" dirty="0"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DCB67E5-F801-AE0D-FA9B-68FA3AD98812}"/>
              </a:ext>
            </a:extLst>
          </p:cNvPr>
          <p:cNvSpPr txBox="1"/>
          <p:nvPr/>
        </p:nvSpPr>
        <p:spPr>
          <a:xfrm>
            <a:off x="347186" y="5577841"/>
            <a:ext cx="1116459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总结：如何让无人机在真实环境中，通过一句语言稳定地执行连续、精细的飞行动作？</a:t>
            </a:r>
          </a:p>
        </p:txBody>
      </p:sp>
    </p:spTree>
    <p:extLst>
      <p:ext uri="{BB962C8B-B14F-4D97-AF65-F5344CB8AC3E}">
        <p14:creationId xmlns:p14="http://schemas.microsoft.com/office/powerpoint/2010/main" val="272580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D9F7B-4B8D-7BA9-C773-00F452F9C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874C9D24-7B94-5796-3780-80421C7EC339}"/>
              </a:ext>
            </a:extLst>
          </p:cNvPr>
          <p:cNvSpPr txBox="1"/>
          <p:nvPr/>
        </p:nvSpPr>
        <p:spPr>
          <a:xfrm>
            <a:off x="175831" y="40333"/>
            <a:ext cx="3371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研究目标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2BDF2BA0-97FE-6B60-1F19-E06A038C91A1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DFF54-0EC8-674A-656E-ECBF837626C7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2C4F52-10E5-F298-ADA7-A08E2206A57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32C458A-FB49-947C-A5F5-0B481C710880}"/>
              </a:ext>
            </a:extLst>
          </p:cNvPr>
          <p:cNvSpPr txBox="1"/>
          <p:nvPr/>
        </p:nvSpPr>
        <p:spPr>
          <a:xfrm>
            <a:off x="348344" y="835253"/>
            <a:ext cx="10119360" cy="60721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目标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1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：提出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Flying-on-a-Word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）任务范式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将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语言控制从“导航”升级为“精细动作执行”。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定义语言、视觉、状态 → 连续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动作序列的统一框架。</a:t>
            </a:r>
          </a:p>
          <a:p>
            <a:pPr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目标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2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：构建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UAV-Flow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基准体系（真实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仿真）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30K+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真实世界语言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–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视觉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–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动作序列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UAV-Flow-Sim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仿真环境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统一评测协议（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SR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、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NDTW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、真实部署验证）</a:t>
            </a:r>
          </a:p>
          <a:p>
            <a:pPr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目标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3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：设计可在真实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上部署的大模型控制方案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Ground-Drone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协同推理框架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前瞻预测（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look-ahead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）与延迟补偿策略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使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能在真实环境中稳定执行连续动作</a:t>
            </a:r>
          </a:p>
          <a:p>
            <a:pPr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目标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4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：系统性比较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VLN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和 </a:t>
            </a:r>
            <a:r>
              <a:rPr lang="en-US" altLang="zh-CN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VLA 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模型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改造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VLN / VLA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模型使其适配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任务</a:t>
            </a:r>
          </a:p>
          <a:p>
            <a:pPr marL="800100" lvl="1" indent="-342900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分析模型在精细控制中的优劣</a:t>
            </a:r>
          </a:p>
          <a:p>
            <a:pPr marL="800100" lvl="1" indent="-342900" algn="just" defTabSz="914400">
              <a:lnSpc>
                <a:spcPct val="15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给出首个 </a:t>
            </a:r>
            <a:r>
              <a:rPr lang="en-US" altLang="zh-CN" sz="1400" dirty="0">
                <a:latin typeface="Arial" panose="020B0604020202020204"/>
                <a:ea typeface="微软雅黑" panose="020B0503020204020204" charset="-122"/>
                <a:cs typeface="+mn-ea"/>
              </a:rPr>
              <a:t>VLA </a:t>
            </a:r>
            <a:r>
              <a:rPr lang="zh-CN" altLang="en-US" sz="1400" dirty="0">
                <a:latin typeface="Arial" panose="020B0604020202020204"/>
                <a:ea typeface="微软雅黑" panose="020B0503020204020204" charset="-122"/>
                <a:cs typeface="+mn-ea"/>
              </a:rPr>
              <a:t>在真实无人机上的户外飞行结果</a:t>
            </a:r>
          </a:p>
        </p:txBody>
      </p:sp>
    </p:spTree>
    <p:extLst>
      <p:ext uri="{BB962C8B-B14F-4D97-AF65-F5344CB8AC3E}">
        <p14:creationId xmlns:p14="http://schemas.microsoft.com/office/powerpoint/2010/main" val="160628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9DBAD-59EA-481B-92ED-E3C895D1B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9986DDA-4596-E812-F371-435A4B26F8A1}"/>
              </a:ext>
            </a:extLst>
          </p:cNvPr>
          <p:cNvSpPr txBox="1"/>
          <p:nvPr/>
        </p:nvSpPr>
        <p:spPr>
          <a:xfrm>
            <a:off x="339902" y="40334"/>
            <a:ext cx="7432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Flow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任务定义</a:t>
            </a:r>
          </a:p>
          <a:p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442F417-372A-68DB-7E61-91C7F8A08B71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39E95-9BDA-46FB-9149-248CF407DD51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C2FFDCC0-EA2D-3F9D-A937-9D101D73E6F5}"/>
              </a:ext>
            </a:extLst>
          </p:cNvPr>
          <p:cNvSpPr/>
          <p:nvPr/>
        </p:nvSpPr>
        <p:spPr>
          <a:xfrm>
            <a:off x="361839" y="1084571"/>
            <a:ext cx="11512196" cy="58516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Flow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任务（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Flying-on-a-Word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）</a:t>
            </a: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:</a:t>
            </a: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通过自然语言指令与细粒度飞行动作对齐，生成符合人类飞手风格的连续动作。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任务框架：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输入：语言指令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+ UAV 6Dof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状态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+ FPV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图像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输出：连续的低级控制，通过具体的运动量（</a:t>
            </a:r>
            <a:r>
              <a:rPr lang="en-US" altLang="zh-CN" sz="2100" b="1" dirty="0" err="1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Δx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, </a:t>
            </a:r>
            <a:r>
              <a:rPr lang="en-US" altLang="zh-CN" sz="2100" b="1" dirty="0" err="1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Δy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, </a:t>
            </a:r>
            <a:r>
              <a:rPr lang="en-US" altLang="zh-CN" sz="2100" b="1" dirty="0" err="1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Δz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, yaw, pitch, roll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）来实时指导无人机如何在空间中精细移动。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核心能力：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动作意图理解：理解基本飞行动作（如起飞、转向等）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空间感知：将语言指令中的空间参考（如“绕树”）与视觉数据结合，生成环境感知轨迹。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指令类型：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  <a:sym typeface="+mn-lt"/>
              </a:rPr>
              <a:t>基本动作指令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（如：起飞、平移、旋转）：评估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执行基本飞行动作的能力。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交互性指令（如：绕行、接近、穿越）：评估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对环境的空间感知与反应能力。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EC702CC-E7D7-E856-BE0A-1B286D700A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409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6ADB4-78A3-DBC5-E31B-3132D827B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3CAEE35-9CFC-6387-2611-C50C8046ED4F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真实世界数据采集（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Real-world Data Collection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FE1234D-113D-FD64-5E0B-D6F12708E353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6C68E-9A6E-3C41-3B8D-E7B14E76420D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B086943-96B4-6BDE-9127-173984C443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DCF2350-5CF2-4523-C0B8-76FFF83A6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81" y="874790"/>
            <a:ext cx="10636038" cy="273143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A588431-DB8B-EB64-5BC5-7F081E692009}"/>
              </a:ext>
            </a:extLst>
          </p:cNvPr>
          <p:cNvSpPr txBox="1"/>
          <p:nvPr/>
        </p:nvSpPr>
        <p:spPr>
          <a:xfrm>
            <a:off x="376518" y="3720055"/>
            <a:ext cx="11297452" cy="342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Stage 1: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记录，记录飞行过程中的视频数据和飞行日志。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Stage 2: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时间同步与 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6DoF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对齐，将视频数据和飞行日志进行时间同步，确保图像和飞行状态数据的匹配。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Stage 3: 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审查与标注，对记录的数据进行审查与标注，为后续任务提供语义信息。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数据集：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Visual Frames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（视觉图像）、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Language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（语言指令）、</a:t>
            </a:r>
            <a:r>
              <a:rPr lang="en-US" altLang="zh-CN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Trajectory</a:t>
            </a:r>
            <a:r>
              <a:rPr lang="zh-CN" altLang="en-US" sz="2100" b="1" dirty="0">
                <a:solidFill>
                  <a:srgbClr val="C0000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（飞行轨迹）</a:t>
            </a:r>
            <a:endParaRPr lang="en-US" altLang="zh-CN" sz="2100" b="1" dirty="0">
              <a:solidFill>
                <a:srgbClr val="C0000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946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14"/>
    </mc:Choice>
    <mc:Fallback xmlns="">
      <p:transition spd="slow" advTm="3971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30315-8920-E786-4351-296FC27E3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2CA9FFA-C7A8-7EE2-6B55-50ECED3CF5ED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真实世界数据采集（</a:t>
            </a:r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Real-world Daon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20E60C2-E8C6-E6DC-AC57-7F2BEA9D26DE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D97B5-024F-9126-DD27-859AD97B6CFE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A7B00E-D85B-631A-0E73-EE1FA05C9C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889BEF4-2F80-1DFC-5908-E7038B7B5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520" y="850524"/>
            <a:ext cx="8375591" cy="374271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86362BF-CB55-418F-3E86-16214772C4C4}"/>
              </a:ext>
            </a:extLst>
          </p:cNvPr>
          <p:cNvSpPr txBox="1"/>
          <p:nvPr/>
        </p:nvSpPr>
        <p:spPr>
          <a:xfrm>
            <a:off x="175830" y="4823012"/>
            <a:ext cx="1111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数据集特点：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环境：</a:t>
            </a:r>
            <a:r>
              <a:rPr lang="zh-CN" altLang="en-US" b="1" dirty="0"/>
              <a:t>采集数据覆盖三个大学校园，</a:t>
            </a:r>
            <a:r>
              <a:rPr lang="en-US" altLang="zh-CN" b="1" dirty="0"/>
              <a:t>5.02 km²</a:t>
            </a:r>
            <a:r>
              <a:rPr lang="zh-CN" altLang="en-US" b="1" dirty="0"/>
              <a:t>，涵盖多种环境，如人行道、建筑物、植物等。</a:t>
            </a:r>
            <a:endParaRPr lang="en-US" altLang="zh-CN" b="1" dirty="0"/>
          </a:p>
          <a:p>
            <a:r>
              <a:rPr lang="en-US" altLang="zh-CN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UAV</a:t>
            </a: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平台：</a:t>
            </a:r>
            <a:r>
              <a:rPr lang="zh-CN" altLang="en-US" b="1" dirty="0"/>
              <a:t>使用 </a:t>
            </a:r>
            <a:r>
              <a:rPr lang="en-US" altLang="zh-CN" b="1" dirty="0"/>
              <a:t>DJI Mavic 3T RTK</a:t>
            </a:r>
            <a:r>
              <a:rPr lang="zh-CN" altLang="en-US" b="1" dirty="0"/>
              <a:t>、</a:t>
            </a:r>
            <a:r>
              <a:rPr lang="en-US" altLang="zh-CN" b="1" dirty="0"/>
              <a:t>4K </a:t>
            </a:r>
            <a:r>
              <a:rPr lang="zh-CN" altLang="en-US" b="1" dirty="0"/>
              <a:t>相机、</a:t>
            </a:r>
            <a:r>
              <a:rPr lang="en-US" altLang="zh-CN" b="1" dirty="0"/>
              <a:t>RTK GPS</a:t>
            </a:r>
            <a:r>
              <a:rPr lang="zh-CN" altLang="en-US" b="1" dirty="0"/>
              <a:t>，确保轨迹数据精确，视频质量高。</a:t>
            </a:r>
            <a:endParaRPr lang="en-US" altLang="zh-CN" b="1" dirty="0"/>
          </a:p>
          <a:p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飞行员：</a:t>
            </a:r>
            <a:r>
              <a:rPr lang="zh-CN" altLang="en-US" b="1" dirty="0"/>
              <a:t>所有数据由经验丰富的飞行员（每位飞行员拥有超过 </a:t>
            </a:r>
            <a:r>
              <a:rPr lang="en-US" altLang="zh-CN" b="1" dirty="0"/>
              <a:t>800 </a:t>
            </a:r>
            <a:r>
              <a:rPr lang="zh-CN" altLang="en-US" b="1" dirty="0"/>
              <a:t>小时飞行经验）操作。</a:t>
            </a:r>
            <a:endParaRPr lang="en-US" altLang="zh-CN" b="1" dirty="0"/>
          </a:p>
          <a:p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指令：</a:t>
            </a:r>
            <a:r>
              <a:rPr lang="zh-CN" altLang="en-US" b="1" dirty="0"/>
              <a:t>包括固定指令集</a:t>
            </a:r>
            <a:r>
              <a:rPr lang="en-US" altLang="zh-CN" b="1" dirty="0"/>
              <a:t>( </a:t>
            </a:r>
            <a:r>
              <a:rPr lang="zh-CN" altLang="en-US" b="1" dirty="0"/>
              <a:t>基本的飞行动作</a:t>
            </a:r>
            <a:r>
              <a:rPr lang="en-US" altLang="zh-CN" b="1" dirty="0"/>
              <a:t>)</a:t>
            </a:r>
            <a:r>
              <a:rPr lang="zh-CN" altLang="en-US" b="1" dirty="0"/>
              <a:t>和交互指令集</a:t>
            </a:r>
            <a:r>
              <a:rPr lang="en-US" altLang="zh-CN" b="1" dirty="0"/>
              <a:t>(</a:t>
            </a:r>
            <a:r>
              <a:rPr lang="zh-CN" altLang="en-US" b="1" dirty="0"/>
              <a:t>环境交互动作</a:t>
            </a:r>
            <a:r>
              <a:rPr lang="en-US" altLang="zh-CN" b="1" dirty="0"/>
              <a:t>)</a:t>
            </a:r>
            <a:r>
              <a:rPr lang="zh-CN" altLang="en-US" b="1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09493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C6BC0-C187-70B0-44CE-614A93C28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0BE0097-C886-C4A1-DE8C-9E58E4F11CA0}"/>
              </a:ext>
            </a:extLst>
          </p:cNvPr>
          <p:cNvSpPr txBox="1"/>
          <p:nvPr/>
        </p:nvSpPr>
        <p:spPr>
          <a:xfrm>
            <a:off x="175830" y="40333"/>
            <a:ext cx="1009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Flow </a:t>
            </a:r>
            <a:r>
              <a:rPr lang="zh-CN" altLang="en-US" sz="3600" b="1" dirty="0">
                <a:gradFill>
                  <a:gsLst>
                    <a:gs pos="0">
                      <a:srgbClr val="1E9DDF"/>
                    </a:gs>
                    <a:gs pos="100000">
                      <a:srgbClr val="2B4FAD"/>
                    </a:gs>
                  </a:gsLst>
                  <a:lin ang="2700000" scaled="0"/>
                </a:gradFill>
                <a:latin typeface="Arial" panose="020B0604020202020204"/>
                <a:ea typeface="微软雅黑" panose="020B0503020204020204" charset="-122"/>
                <a:cs typeface="+mn-ea"/>
              </a:rPr>
              <a:t>范式下的仿真数据集</a:t>
            </a:r>
            <a:endParaRPr lang="en-US" altLang="zh-CN" sz="3600" b="1" dirty="0">
              <a:gradFill>
                <a:gsLst>
                  <a:gs pos="0">
                    <a:srgbClr val="1E9DDF"/>
                  </a:gs>
                  <a:gs pos="100000">
                    <a:srgbClr val="2B4FAD"/>
                  </a:gs>
                </a:gsLst>
                <a:lin ang="2700000" scaled="0"/>
              </a:gradFill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E9CD3EE-A39C-93C1-09EF-56B07098E09E}"/>
              </a:ext>
            </a:extLst>
          </p:cNvPr>
          <p:cNvCxnSpPr>
            <a:cxnSpLocks/>
          </p:cNvCxnSpPr>
          <p:nvPr/>
        </p:nvCxnSpPr>
        <p:spPr>
          <a:xfrm>
            <a:off x="0" y="760958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89C44-5007-295E-2691-38249544721D}"/>
              </a:ext>
            </a:extLst>
          </p:cNvPr>
          <p:cNvSpPr txBox="1">
            <a:spLocks/>
          </p:cNvSpPr>
          <p:nvPr/>
        </p:nvSpPr>
        <p:spPr>
          <a:xfrm>
            <a:off x="11673970" y="6451489"/>
            <a:ext cx="400131" cy="28954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rgbClr val="00009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4290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886200" indent="-228600" algn="l" defTabSz="4572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A8E9B3-D72B-4A91-BCC2-F3C15AC97CF5}" type="slidenum">
              <a:rPr lang="zh-CN" altLang="en-SG" sz="1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SG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0F35355-A954-F0E2-68F6-20B8A9D737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3301" y="55602"/>
            <a:ext cx="1001062" cy="6157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FAD110C-78D9-5BB3-8884-5DCF1B0571E1}"/>
              </a:ext>
            </a:extLst>
          </p:cNvPr>
          <p:cNvSpPr txBox="1"/>
          <p:nvPr/>
        </p:nvSpPr>
        <p:spPr>
          <a:xfrm>
            <a:off x="346930" y="1081376"/>
            <a:ext cx="11498140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引入仿真数据集的目的：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因为真实世界不可控、成本高、重复性差，不适合作为系统性的模型验证环境。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仿真数据集主要用于模型验证与分析，真实世界数据用于最终训练与部署。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仿真环境与控制方式：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基于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UE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校园环境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+ </a:t>
            </a:r>
            <a:r>
              <a:rPr lang="en-US" altLang="zh-CN" sz="2100" b="1" dirty="0" err="1">
                <a:latin typeface="Arial" panose="020B0604020202020204"/>
                <a:ea typeface="微软雅黑" panose="020B0503020204020204" charset="-122"/>
                <a:cs typeface="+mn-ea"/>
              </a:rPr>
              <a:t>UnrealCV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使用与真实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UAV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一致的 位置模式控制（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position-mode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）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支持多种可移动对象（人、车、机器人），增强场景丰富度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342900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zh-CN" altLang="en-US" sz="2100" b="1" dirty="0">
                <a:solidFill>
                  <a:srgbClr val="0070C0"/>
                </a:solidFill>
                <a:latin typeface="Arial" panose="020B0604020202020204"/>
                <a:ea typeface="微软雅黑" panose="020B0503020204020204" charset="-122"/>
                <a:cs typeface="+mn-ea"/>
              </a:rPr>
              <a:t>数据采集策略：</a:t>
            </a:r>
            <a:endParaRPr lang="en-US" altLang="zh-CN" sz="2100" b="1" dirty="0">
              <a:solidFill>
                <a:srgbClr val="0070C0"/>
              </a:solidFill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人工飞手采集：在仿真环境中主动执行飞行任务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800100" lvl="1" indent="-342900" defTabSz="173355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规则驱动采集：利用仿真环境的 </a:t>
            </a:r>
            <a:r>
              <a:rPr lang="en-US" altLang="zh-CN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ground-truth </a:t>
            </a:r>
            <a:r>
              <a:rPr lang="zh-CN" altLang="en-US" sz="2100" b="1" dirty="0">
                <a:latin typeface="Arial" panose="020B0604020202020204"/>
                <a:ea typeface="微软雅黑" panose="020B0503020204020204" charset="-122"/>
                <a:cs typeface="+mn-ea"/>
              </a:rPr>
              <a:t>信息执行约束动作</a:t>
            </a:r>
            <a:endParaRPr lang="en-US" altLang="zh-CN" sz="2100" b="1" dirty="0">
              <a:latin typeface="Arial" panose="020B0604020202020204"/>
              <a:ea typeface="微软雅黑" panose="020B0503020204020204" charset="-122"/>
              <a:cs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2620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4"/>
    </mc:Choice>
    <mc:Fallback>
      <p:transition spd="slow" advTm="39714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26077</TotalTime>
  <Words>2005</Words>
  <Application>Microsoft Office PowerPoint</Application>
  <PresentationFormat>宽屏</PresentationFormat>
  <Paragraphs>170</Paragraphs>
  <Slides>20</Slides>
  <Notes>20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黑体</vt:lpstr>
      <vt:lpstr>微软雅黑</vt:lpstr>
      <vt:lpstr>Arial</vt:lpstr>
      <vt:lpstr>Calibri</vt:lpstr>
      <vt:lpstr>Calibri Light</vt:lpstr>
      <vt:lpstr>Wingdings</vt:lpstr>
      <vt:lpstr>Office 主题​​</vt:lpstr>
      <vt:lpstr>UAV-Flow Colosseo: A Real-World Benchmark for Flying-on-a-Word UAV Imitation Learning UAV-Flow Colosseo：一种面向“指令驱动飞行”的真实世界无人机模仿学习基准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我的汇报完毕 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无线网络智能化技术探讨</dc:title>
  <dc:creator>许成真</dc:creator>
  <cp:lastModifiedBy>祥祝 徐</cp:lastModifiedBy>
  <cp:revision>1901</cp:revision>
  <dcterms:created xsi:type="dcterms:W3CDTF">2019-01-10T10:48:00Z</dcterms:created>
  <dcterms:modified xsi:type="dcterms:W3CDTF">2025-11-21T01:45:21Z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